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384" y="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88"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extLst>
      <p:ext uri="{BB962C8B-B14F-4D97-AF65-F5344CB8AC3E}">
        <p14:creationId xmlns:p14="http://schemas.microsoft.com/office/powerpoint/2010/main" val="346954708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Shape 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2" name="Shape 4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Shape 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8" name="Shape 4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 name="Shape 5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r>
              <a:rPr lang="en"/>
              <a:t>As a parent at  (our school), it is important for you to be involved in your son or daughter’s education. You are welcome to contact our office for meetings with the teacher or principal,, come and volunteer in the classrooms, be a part of PTA. You can run for School Site Council and help make important decisions about how our school supports your children. If your child is an English Learner, you can join our ELAC committee so you can learn about our programs and have your voice heard.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0" y="0"/>
            <a:ext cx="9144000" cy="3518400"/>
          </a:xfrm>
          <a:prstGeom prst="rect">
            <a:avLst/>
          </a:prstGeom>
          <a:solidFill>
            <a:schemeClr val="dk2"/>
          </a:solidFill>
          <a:ln>
            <a:noFill/>
          </a:ln>
        </p:spPr>
        <p:txBody>
          <a:bodyPr wrap="square" lIns="91425" tIns="45700" rIns="91425" bIns="45700" anchor="ctr" anchorCtr="0">
            <a:noAutofit/>
          </a:bodyPr>
          <a:lstStyle/>
          <a:p>
            <a:pPr lvl="0">
              <a:spcBef>
                <a:spcPts val="0"/>
              </a:spcBef>
              <a:buNone/>
            </a:pPr>
            <a:endParaRPr/>
          </a:p>
        </p:txBody>
      </p:sp>
      <p:cxnSp>
        <p:nvCxnSpPr>
          <p:cNvPr id="11" name="Shape 11"/>
          <p:cNvCxnSpPr/>
          <p:nvPr/>
        </p:nvCxnSpPr>
        <p:spPr>
          <a:xfrm>
            <a:off x="0" y="3496605"/>
            <a:ext cx="9144000" cy="0"/>
          </a:xfrm>
          <a:prstGeom prst="straightConnector1">
            <a:avLst/>
          </a:prstGeom>
          <a:noFill/>
          <a:ln w="57150" cap="flat" cmpd="sng">
            <a:solidFill>
              <a:srgbClr val="000000">
                <a:alpha val="14901"/>
              </a:srgbClr>
            </a:solidFill>
            <a:prstDash val="solid"/>
            <a:round/>
            <a:headEnd type="none" w="med" len="med"/>
            <a:tailEnd type="none" w="med" len="med"/>
          </a:ln>
        </p:spPr>
      </p:cxnSp>
      <p:sp>
        <p:nvSpPr>
          <p:cNvPr id="12" name="Shape 12"/>
          <p:cNvSpPr txBox="1">
            <a:spLocks noGrp="1"/>
          </p:cNvSpPr>
          <p:nvPr>
            <p:ph type="ctrTitle"/>
          </p:nvPr>
        </p:nvSpPr>
        <p:spPr>
          <a:xfrm>
            <a:off x="685800" y="1867781"/>
            <a:ext cx="7772400" cy="1648800"/>
          </a:xfrm>
          <a:prstGeom prst="rect">
            <a:avLst/>
          </a:prstGeom>
        </p:spPr>
        <p:txBody>
          <a:bodyPr wrap="square" lIns="91425" tIns="91425" rIns="91425" bIns="91425" anchor="b" anchorCtr="0"/>
          <a:lstStyle>
            <a:lvl1pPr lvl="0">
              <a:spcBef>
                <a:spcPts val="0"/>
              </a:spcBef>
              <a:buSzPct val="100000"/>
              <a:defRPr sz="7200"/>
            </a:lvl1pPr>
            <a:lvl2pPr lvl="1">
              <a:spcBef>
                <a:spcPts val="0"/>
              </a:spcBef>
              <a:buSzPct val="100000"/>
              <a:defRPr sz="7200"/>
            </a:lvl2pPr>
            <a:lvl3pPr lvl="2">
              <a:spcBef>
                <a:spcPts val="0"/>
              </a:spcBef>
              <a:buSzPct val="100000"/>
              <a:defRPr sz="7200"/>
            </a:lvl3pPr>
            <a:lvl4pPr lvl="3">
              <a:spcBef>
                <a:spcPts val="0"/>
              </a:spcBef>
              <a:buSzPct val="100000"/>
              <a:defRPr sz="7200"/>
            </a:lvl4pPr>
            <a:lvl5pPr lvl="4">
              <a:spcBef>
                <a:spcPts val="0"/>
              </a:spcBef>
              <a:buSzPct val="100000"/>
              <a:defRPr sz="7200"/>
            </a:lvl5pPr>
            <a:lvl6pPr lvl="5">
              <a:spcBef>
                <a:spcPts val="0"/>
              </a:spcBef>
              <a:buSzPct val="100000"/>
              <a:defRPr sz="7200"/>
            </a:lvl6pPr>
            <a:lvl7pPr lvl="6">
              <a:spcBef>
                <a:spcPts val="0"/>
              </a:spcBef>
              <a:buSzPct val="100000"/>
              <a:defRPr sz="7200"/>
            </a:lvl7pPr>
            <a:lvl8pPr lvl="7">
              <a:spcBef>
                <a:spcPts val="0"/>
              </a:spcBef>
              <a:buSzPct val="100000"/>
              <a:defRPr sz="7200"/>
            </a:lvl8pPr>
            <a:lvl9pPr lvl="8">
              <a:spcBef>
                <a:spcPts val="0"/>
              </a:spcBef>
              <a:buSzPct val="100000"/>
              <a:defRPr sz="7200"/>
            </a:lvl9pPr>
          </a:lstStyle>
          <a:p>
            <a:endParaRPr/>
          </a:p>
        </p:txBody>
      </p:sp>
      <p:sp>
        <p:nvSpPr>
          <p:cNvPr id="13" name="Shape 13"/>
          <p:cNvSpPr txBox="1">
            <a:spLocks noGrp="1"/>
          </p:cNvSpPr>
          <p:nvPr>
            <p:ph type="subTitle" idx="1"/>
          </p:nvPr>
        </p:nvSpPr>
        <p:spPr>
          <a:xfrm>
            <a:off x="685800" y="3627027"/>
            <a:ext cx="7772400" cy="774300"/>
          </a:xfrm>
          <a:prstGeom prst="rect">
            <a:avLst/>
          </a:prstGeom>
        </p:spPr>
        <p:txBody>
          <a:bodyPr wrap="square" lIns="91425" tIns="91425" rIns="91425" bIns="91425" anchor="t" anchorCtr="0"/>
          <a:lstStyle>
            <a:lvl1pPr lvl="0">
              <a:spcBef>
                <a:spcPts val="0"/>
              </a:spcBef>
              <a:buClr>
                <a:schemeClr val="dk2"/>
              </a:buClr>
              <a:buNone/>
              <a:defRPr>
                <a:solidFill>
                  <a:schemeClr val="dk2"/>
                </a:solidFill>
              </a:defRPr>
            </a:lvl1pPr>
            <a:lvl2pPr lvl="1">
              <a:spcBef>
                <a:spcPts val="0"/>
              </a:spcBef>
              <a:buClr>
                <a:schemeClr val="dk2"/>
              </a:buClr>
              <a:buSzPct val="100000"/>
              <a:buNone/>
              <a:defRPr sz="3000">
                <a:solidFill>
                  <a:schemeClr val="dk2"/>
                </a:solidFill>
              </a:defRPr>
            </a:lvl2pPr>
            <a:lvl3pPr lvl="2">
              <a:spcBef>
                <a:spcPts val="0"/>
              </a:spcBef>
              <a:buClr>
                <a:schemeClr val="dk2"/>
              </a:buClr>
              <a:buSzPct val="100000"/>
              <a:buNone/>
              <a:defRPr sz="3000">
                <a:solidFill>
                  <a:schemeClr val="dk2"/>
                </a:solidFill>
              </a:defRPr>
            </a:lvl3pPr>
            <a:lvl4pPr lvl="3">
              <a:spcBef>
                <a:spcPts val="0"/>
              </a:spcBef>
              <a:buClr>
                <a:schemeClr val="dk2"/>
              </a:buClr>
              <a:buSzPct val="100000"/>
              <a:buNone/>
              <a:defRPr sz="3000">
                <a:solidFill>
                  <a:schemeClr val="dk2"/>
                </a:solidFill>
              </a:defRPr>
            </a:lvl4pPr>
            <a:lvl5pPr lvl="4">
              <a:spcBef>
                <a:spcPts val="0"/>
              </a:spcBef>
              <a:buClr>
                <a:schemeClr val="dk2"/>
              </a:buClr>
              <a:buSzPct val="100000"/>
              <a:buNone/>
              <a:defRPr sz="3000">
                <a:solidFill>
                  <a:schemeClr val="dk2"/>
                </a:solidFill>
              </a:defRPr>
            </a:lvl5pPr>
            <a:lvl6pPr lvl="5">
              <a:spcBef>
                <a:spcPts val="0"/>
              </a:spcBef>
              <a:buClr>
                <a:schemeClr val="dk2"/>
              </a:buClr>
              <a:buSzPct val="100000"/>
              <a:buNone/>
              <a:defRPr sz="3000">
                <a:solidFill>
                  <a:schemeClr val="dk2"/>
                </a:solidFill>
              </a:defRPr>
            </a:lvl6pPr>
            <a:lvl7pPr lvl="6">
              <a:spcBef>
                <a:spcPts val="0"/>
              </a:spcBef>
              <a:buClr>
                <a:schemeClr val="dk2"/>
              </a:buClr>
              <a:buSzPct val="100000"/>
              <a:buNone/>
              <a:defRPr sz="3000">
                <a:solidFill>
                  <a:schemeClr val="dk2"/>
                </a:solidFill>
              </a:defRPr>
            </a:lvl7pPr>
            <a:lvl8pPr lvl="7">
              <a:spcBef>
                <a:spcPts val="0"/>
              </a:spcBef>
              <a:buClr>
                <a:schemeClr val="dk2"/>
              </a:buClr>
              <a:buSzPct val="100000"/>
              <a:buNone/>
              <a:defRPr sz="3000">
                <a:solidFill>
                  <a:schemeClr val="dk2"/>
                </a:solidFill>
              </a:defRPr>
            </a:lvl8pPr>
            <a:lvl9pPr lvl="8">
              <a:spcBef>
                <a:spcPts val="0"/>
              </a:spcBef>
              <a:buClr>
                <a:schemeClr val="dk2"/>
              </a:buClr>
              <a:buSzPct val="100000"/>
              <a:buNone/>
              <a:defRPr sz="3000">
                <a:solidFill>
                  <a:schemeClr val="dk2"/>
                </a:solidFill>
              </a:defRPr>
            </a:lvl9pPr>
          </a:lstStyle>
          <a:p>
            <a:endParaRPr/>
          </a:p>
        </p:txBody>
      </p:sp>
      <p:sp>
        <p:nvSpPr>
          <p:cNvPr id="14" name="Shape 14"/>
          <p:cNvSpPr txBox="1">
            <a:spLocks noGrp="1"/>
          </p:cNvSpPr>
          <p:nvPr>
            <p:ph type="sldNum" idx="12"/>
          </p:nvPr>
        </p:nvSpPr>
        <p:spPr>
          <a:xfrm>
            <a:off x="8556791"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5"/>
        <p:cNvGrpSpPr/>
        <p:nvPr/>
      </p:nvGrpSpPr>
      <p:grpSpPr>
        <a:xfrm>
          <a:off x="0" y="0"/>
          <a:ext cx="0" cy="0"/>
          <a:chOff x="0" y="0"/>
          <a:chExt cx="0" cy="0"/>
        </a:xfrm>
      </p:grpSpPr>
      <p:sp>
        <p:nvSpPr>
          <p:cNvPr id="16" name="Shape 16"/>
          <p:cNvSpPr/>
          <p:nvPr/>
        </p:nvSpPr>
        <p:spPr>
          <a:xfrm>
            <a:off x="0" y="0"/>
            <a:ext cx="9144000" cy="1149900"/>
          </a:xfrm>
          <a:prstGeom prst="rect">
            <a:avLst/>
          </a:prstGeom>
          <a:solidFill>
            <a:srgbClr val="2388DB"/>
          </a:solidFill>
          <a:ln>
            <a:noFill/>
          </a:ln>
        </p:spPr>
        <p:txBody>
          <a:bodyPr wrap="square" lIns="91425" tIns="45700" rIns="91425" bIns="45700" anchor="ctr" anchorCtr="0">
            <a:noAutofit/>
          </a:bodyPr>
          <a:lstStyle/>
          <a:p>
            <a:pPr lvl="0">
              <a:spcBef>
                <a:spcPts val="0"/>
              </a:spcBef>
              <a:buNone/>
            </a:pPr>
            <a:endParaRPr/>
          </a:p>
        </p:txBody>
      </p:sp>
      <p:cxnSp>
        <p:nvCxnSpPr>
          <p:cNvPr id="17" name="Shape 17"/>
          <p:cNvCxnSpPr/>
          <p:nvPr/>
        </p:nvCxnSpPr>
        <p:spPr>
          <a:xfrm>
            <a:off x="0" y="1127875"/>
            <a:ext cx="9144000" cy="0"/>
          </a:xfrm>
          <a:prstGeom prst="straightConnector1">
            <a:avLst/>
          </a:prstGeom>
          <a:noFill/>
          <a:ln w="57150" cap="flat" cmpd="sng">
            <a:solidFill>
              <a:srgbClr val="000000">
                <a:alpha val="14901"/>
              </a:srgbClr>
            </a:solidFill>
            <a:prstDash val="solid"/>
            <a:round/>
            <a:headEnd type="none" w="med" len="med"/>
            <a:tailEnd type="none" w="med" len="med"/>
          </a:ln>
        </p:spPr>
      </p:cxnSp>
      <p:sp>
        <p:nvSpPr>
          <p:cNvPr id="18" name="Shape 18"/>
          <p:cNvSpPr txBox="1">
            <a:spLocks noGrp="1"/>
          </p:cNvSpPr>
          <p:nvPr>
            <p:ph type="title"/>
          </p:nvPr>
        </p:nvSpPr>
        <p:spPr>
          <a:xfrm>
            <a:off x="457200" y="205978"/>
            <a:ext cx="8229600" cy="857400"/>
          </a:xfrm>
          <a:prstGeom prst="rect">
            <a:avLst/>
          </a:prstGeom>
        </p:spPr>
        <p:txBody>
          <a:bodyPr wrap="square"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body" idx="1"/>
          </p:nvPr>
        </p:nvSpPr>
        <p:spPr>
          <a:xfrm>
            <a:off x="457200" y="1200150"/>
            <a:ext cx="8229600" cy="37257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 name="Shape 20"/>
          <p:cNvSpPr txBox="1">
            <a:spLocks noGrp="1"/>
          </p:cNvSpPr>
          <p:nvPr>
            <p:ph type="sldNum" idx="12"/>
          </p:nvPr>
        </p:nvSpPr>
        <p:spPr>
          <a:xfrm>
            <a:off x="8556791"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1"/>
        <p:cNvGrpSpPr/>
        <p:nvPr/>
      </p:nvGrpSpPr>
      <p:grpSpPr>
        <a:xfrm>
          <a:off x="0" y="0"/>
          <a:ext cx="0" cy="0"/>
          <a:chOff x="0" y="0"/>
          <a:chExt cx="0" cy="0"/>
        </a:xfrm>
      </p:grpSpPr>
      <p:sp>
        <p:nvSpPr>
          <p:cNvPr id="22" name="Shape 22"/>
          <p:cNvSpPr/>
          <p:nvPr/>
        </p:nvSpPr>
        <p:spPr>
          <a:xfrm>
            <a:off x="0" y="0"/>
            <a:ext cx="9144000" cy="1149900"/>
          </a:xfrm>
          <a:prstGeom prst="rect">
            <a:avLst/>
          </a:prstGeom>
          <a:solidFill>
            <a:schemeClr val="dk2"/>
          </a:solidFill>
          <a:ln>
            <a:noFill/>
          </a:ln>
        </p:spPr>
        <p:txBody>
          <a:bodyPr wrap="square" lIns="91425" tIns="45700" rIns="91425" bIns="45700" anchor="ctr" anchorCtr="0">
            <a:noAutofit/>
          </a:bodyPr>
          <a:lstStyle/>
          <a:p>
            <a:pPr lvl="0">
              <a:spcBef>
                <a:spcPts val="0"/>
              </a:spcBef>
              <a:buNone/>
            </a:pPr>
            <a:endParaRPr/>
          </a:p>
        </p:txBody>
      </p:sp>
      <p:cxnSp>
        <p:nvCxnSpPr>
          <p:cNvPr id="23" name="Shape 23"/>
          <p:cNvCxnSpPr/>
          <p:nvPr/>
        </p:nvCxnSpPr>
        <p:spPr>
          <a:xfrm>
            <a:off x="0" y="1127875"/>
            <a:ext cx="9144000" cy="0"/>
          </a:xfrm>
          <a:prstGeom prst="straightConnector1">
            <a:avLst/>
          </a:prstGeom>
          <a:noFill/>
          <a:ln w="57150" cap="flat" cmpd="sng">
            <a:solidFill>
              <a:srgbClr val="000000">
                <a:alpha val="14901"/>
              </a:srgbClr>
            </a:solidFill>
            <a:prstDash val="solid"/>
            <a:round/>
            <a:headEnd type="none" w="med" len="med"/>
            <a:tailEnd type="none" w="med" len="med"/>
          </a:ln>
        </p:spPr>
      </p:cxnSp>
      <p:sp>
        <p:nvSpPr>
          <p:cNvPr id="24" name="Shape 24"/>
          <p:cNvSpPr txBox="1">
            <a:spLocks noGrp="1"/>
          </p:cNvSpPr>
          <p:nvPr>
            <p:ph type="title"/>
          </p:nvPr>
        </p:nvSpPr>
        <p:spPr>
          <a:xfrm>
            <a:off x="457200" y="205978"/>
            <a:ext cx="8229600" cy="857400"/>
          </a:xfrm>
          <a:prstGeom prst="rect">
            <a:avLst/>
          </a:prstGeom>
        </p:spPr>
        <p:txBody>
          <a:bodyPr wrap="square"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5" name="Shape 25"/>
          <p:cNvSpPr txBox="1">
            <a:spLocks noGrp="1"/>
          </p:cNvSpPr>
          <p:nvPr>
            <p:ph type="body" idx="1"/>
          </p:nvPr>
        </p:nvSpPr>
        <p:spPr>
          <a:xfrm>
            <a:off x="457200" y="1200150"/>
            <a:ext cx="3994500" cy="37257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6" name="Shape 26"/>
          <p:cNvSpPr txBox="1">
            <a:spLocks noGrp="1"/>
          </p:cNvSpPr>
          <p:nvPr>
            <p:ph type="body" idx="2"/>
          </p:nvPr>
        </p:nvSpPr>
        <p:spPr>
          <a:xfrm>
            <a:off x="4692274" y="1200150"/>
            <a:ext cx="3994500" cy="37257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556791"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8"/>
        <p:cNvGrpSpPr/>
        <p:nvPr/>
      </p:nvGrpSpPr>
      <p:grpSpPr>
        <a:xfrm>
          <a:off x="0" y="0"/>
          <a:ext cx="0" cy="0"/>
          <a:chOff x="0" y="0"/>
          <a:chExt cx="0" cy="0"/>
        </a:xfrm>
      </p:grpSpPr>
      <p:sp>
        <p:nvSpPr>
          <p:cNvPr id="29" name="Shape 29"/>
          <p:cNvSpPr/>
          <p:nvPr/>
        </p:nvSpPr>
        <p:spPr>
          <a:xfrm>
            <a:off x="0" y="0"/>
            <a:ext cx="9144000" cy="1149900"/>
          </a:xfrm>
          <a:prstGeom prst="rect">
            <a:avLst/>
          </a:prstGeom>
          <a:solidFill>
            <a:srgbClr val="2388DB"/>
          </a:solidFill>
          <a:ln>
            <a:noFill/>
          </a:ln>
        </p:spPr>
        <p:txBody>
          <a:bodyPr wrap="square" lIns="91425" tIns="45700" rIns="91425" bIns="45700" anchor="ctr" anchorCtr="0">
            <a:noAutofit/>
          </a:bodyPr>
          <a:lstStyle/>
          <a:p>
            <a:pPr lvl="0">
              <a:spcBef>
                <a:spcPts val="0"/>
              </a:spcBef>
              <a:buNone/>
            </a:pPr>
            <a:endParaRPr/>
          </a:p>
        </p:txBody>
      </p:sp>
      <p:cxnSp>
        <p:nvCxnSpPr>
          <p:cNvPr id="30" name="Shape 30"/>
          <p:cNvCxnSpPr/>
          <p:nvPr/>
        </p:nvCxnSpPr>
        <p:spPr>
          <a:xfrm>
            <a:off x="0" y="1127875"/>
            <a:ext cx="9144000" cy="0"/>
          </a:xfrm>
          <a:prstGeom prst="straightConnector1">
            <a:avLst/>
          </a:prstGeom>
          <a:noFill/>
          <a:ln w="57150" cap="flat" cmpd="sng">
            <a:solidFill>
              <a:srgbClr val="000000">
                <a:alpha val="14901"/>
              </a:srgbClr>
            </a:solidFill>
            <a:prstDash val="solid"/>
            <a:round/>
            <a:headEnd type="none" w="med" len="med"/>
            <a:tailEnd type="none" w="med" len="med"/>
          </a:ln>
        </p:spPr>
      </p:cxnSp>
      <p:sp>
        <p:nvSpPr>
          <p:cNvPr id="31" name="Shape 31"/>
          <p:cNvSpPr txBox="1">
            <a:spLocks noGrp="1"/>
          </p:cNvSpPr>
          <p:nvPr>
            <p:ph type="title"/>
          </p:nvPr>
        </p:nvSpPr>
        <p:spPr>
          <a:xfrm>
            <a:off x="457200" y="205978"/>
            <a:ext cx="8229600" cy="857400"/>
          </a:xfrm>
          <a:prstGeom prst="rect">
            <a:avLst/>
          </a:prstGeom>
        </p:spPr>
        <p:txBody>
          <a:bodyPr wrap="square"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sldNum" idx="12"/>
          </p:nvPr>
        </p:nvSpPr>
        <p:spPr>
          <a:xfrm>
            <a:off x="8556791"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33"/>
        <p:cNvGrpSpPr/>
        <p:nvPr/>
      </p:nvGrpSpPr>
      <p:grpSpPr>
        <a:xfrm>
          <a:off x="0" y="0"/>
          <a:ext cx="0" cy="0"/>
          <a:chOff x="0" y="0"/>
          <a:chExt cx="0" cy="0"/>
        </a:xfrm>
      </p:grpSpPr>
      <p:sp>
        <p:nvSpPr>
          <p:cNvPr id="34" name="Shape 34"/>
          <p:cNvSpPr txBox="1">
            <a:spLocks noGrp="1"/>
          </p:cNvSpPr>
          <p:nvPr>
            <p:ph type="body" idx="1"/>
          </p:nvPr>
        </p:nvSpPr>
        <p:spPr>
          <a:xfrm>
            <a:off x="457200" y="4406309"/>
            <a:ext cx="8229600" cy="519600"/>
          </a:xfrm>
          <a:prstGeom prst="rect">
            <a:avLst/>
          </a:prstGeom>
        </p:spPr>
        <p:txBody>
          <a:bodyPr wrap="square" lIns="91425" tIns="91425" rIns="91425" bIns="91425" anchor="t" anchorCtr="0"/>
          <a:lstStyle>
            <a:lvl1pPr lvl="0">
              <a:spcBef>
                <a:spcPts val="0"/>
              </a:spcBef>
              <a:buClr>
                <a:schemeClr val="dk2"/>
              </a:buClr>
              <a:buSzPct val="100000"/>
              <a:buNone/>
              <a:defRPr sz="1800">
                <a:solidFill>
                  <a:schemeClr val="dk2"/>
                </a:solidFill>
              </a:defRPr>
            </a:lvl1pPr>
          </a:lstStyle>
          <a:p>
            <a:endParaRPr/>
          </a:p>
        </p:txBody>
      </p:sp>
      <p:sp>
        <p:nvSpPr>
          <p:cNvPr id="35" name="Shape 35"/>
          <p:cNvSpPr/>
          <p:nvPr/>
        </p:nvSpPr>
        <p:spPr>
          <a:xfrm>
            <a:off x="4274" y="0"/>
            <a:ext cx="9144000" cy="4406400"/>
          </a:xfrm>
          <a:prstGeom prst="rect">
            <a:avLst/>
          </a:prstGeom>
          <a:solidFill>
            <a:srgbClr val="2388DB"/>
          </a:solidFill>
          <a:ln>
            <a:noFill/>
          </a:ln>
        </p:spPr>
        <p:txBody>
          <a:bodyPr wrap="square" lIns="91425" tIns="45700" rIns="91425" bIns="45700" anchor="ctr" anchorCtr="0">
            <a:noAutofit/>
          </a:bodyPr>
          <a:lstStyle/>
          <a:p>
            <a:pPr lvl="0">
              <a:spcBef>
                <a:spcPts val="0"/>
              </a:spcBef>
              <a:buNone/>
            </a:pPr>
            <a:endParaRPr/>
          </a:p>
        </p:txBody>
      </p:sp>
      <p:cxnSp>
        <p:nvCxnSpPr>
          <p:cNvPr id="36" name="Shape 36"/>
          <p:cNvCxnSpPr/>
          <p:nvPr/>
        </p:nvCxnSpPr>
        <p:spPr>
          <a:xfrm>
            <a:off x="0" y="4384371"/>
            <a:ext cx="9144000" cy="0"/>
          </a:xfrm>
          <a:prstGeom prst="straightConnector1">
            <a:avLst/>
          </a:prstGeom>
          <a:noFill/>
          <a:ln w="57150" cap="flat" cmpd="sng">
            <a:solidFill>
              <a:srgbClr val="000000">
                <a:alpha val="14901"/>
              </a:srgbClr>
            </a:solidFill>
            <a:prstDash val="solid"/>
            <a:round/>
            <a:headEnd type="none" w="med" len="med"/>
            <a:tailEnd type="none" w="med" len="med"/>
          </a:ln>
        </p:spPr>
      </p:cxnSp>
      <p:sp>
        <p:nvSpPr>
          <p:cNvPr id="37" name="Shape 37"/>
          <p:cNvSpPr txBox="1">
            <a:spLocks noGrp="1"/>
          </p:cNvSpPr>
          <p:nvPr>
            <p:ph type="sldNum" idx="12"/>
          </p:nvPr>
        </p:nvSpPr>
        <p:spPr>
          <a:xfrm>
            <a:off x="8556791"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bg>
      <p:bgPr>
        <a:solidFill>
          <a:schemeClr val="dk2"/>
        </a:solidFill>
        <a:effectLst/>
      </p:bgPr>
    </p:bg>
    <p:spTree>
      <p:nvGrpSpPr>
        <p:cNvPr id="1" name="Shape 38"/>
        <p:cNvGrpSpPr/>
        <p:nvPr/>
      </p:nvGrpSpPr>
      <p:grpSpPr>
        <a:xfrm>
          <a:off x="0" y="0"/>
          <a:ext cx="0" cy="0"/>
          <a:chOff x="0" y="0"/>
          <a:chExt cx="0" cy="0"/>
        </a:xfrm>
      </p:grpSpPr>
      <p:sp>
        <p:nvSpPr>
          <p:cNvPr id="39" name="Shape 39"/>
          <p:cNvSpPr txBox="1">
            <a:spLocks noGrp="1"/>
          </p:cNvSpPr>
          <p:nvPr>
            <p:ph type="sldNum" idx="12"/>
          </p:nvPr>
        </p:nvSpPr>
        <p:spPr>
          <a:xfrm>
            <a:off x="8556791" y="474985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biz">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05978"/>
            <a:ext cx="8229600" cy="857400"/>
          </a:xfrm>
          <a:prstGeom prst="rect">
            <a:avLst/>
          </a:prstGeom>
          <a:noFill/>
          <a:ln>
            <a:noFill/>
          </a:ln>
        </p:spPr>
        <p:txBody>
          <a:bodyPr wrap="square" lIns="91425" tIns="91425" rIns="91425" bIns="91425" anchor="b" anchorCtr="0"/>
          <a:lstStyle>
            <a:lvl1pPr lvl="0">
              <a:spcBef>
                <a:spcPts val="0"/>
              </a:spcBef>
              <a:buClr>
                <a:schemeClr val="lt1"/>
              </a:buClr>
              <a:buSzPct val="100000"/>
              <a:buNone/>
              <a:defRPr sz="3600" b="1">
                <a:solidFill>
                  <a:schemeClr val="lt1"/>
                </a:solidFill>
              </a:defRPr>
            </a:lvl1pPr>
            <a:lvl2pPr lvl="1">
              <a:spcBef>
                <a:spcPts val="0"/>
              </a:spcBef>
              <a:buClr>
                <a:schemeClr val="lt1"/>
              </a:buClr>
              <a:buSzPct val="100000"/>
              <a:buNone/>
              <a:defRPr sz="3600" b="1">
                <a:solidFill>
                  <a:schemeClr val="lt1"/>
                </a:solidFill>
              </a:defRPr>
            </a:lvl2pPr>
            <a:lvl3pPr lvl="2">
              <a:spcBef>
                <a:spcPts val="0"/>
              </a:spcBef>
              <a:buClr>
                <a:schemeClr val="lt1"/>
              </a:buClr>
              <a:buSzPct val="100000"/>
              <a:buNone/>
              <a:defRPr sz="3600" b="1">
                <a:solidFill>
                  <a:schemeClr val="lt1"/>
                </a:solidFill>
              </a:defRPr>
            </a:lvl3pPr>
            <a:lvl4pPr lvl="3">
              <a:spcBef>
                <a:spcPts val="0"/>
              </a:spcBef>
              <a:buClr>
                <a:schemeClr val="lt1"/>
              </a:buClr>
              <a:buSzPct val="100000"/>
              <a:buNone/>
              <a:defRPr sz="3600" b="1">
                <a:solidFill>
                  <a:schemeClr val="lt1"/>
                </a:solidFill>
              </a:defRPr>
            </a:lvl4pPr>
            <a:lvl5pPr lvl="4">
              <a:spcBef>
                <a:spcPts val="0"/>
              </a:spcBef>
              <a:buClr>
                <a:schemeClr val="lt1"/>
              </a:buClr>
              <a:buSzPct val="100000"/>
              <a:buNone/>
              <a:defRPr sz="3600" b="1">
                <a:solidFill>
                  <a:schemeClr val="lt1"/>
                </a:solidFill>
              </a:defRPr>
            </a:lvl5pPr>
            <a:lvl6pPr lvl="5">
              <a:spcBef>
                <a:spcPts val="0"/>
              </a:spcBef>
              <a:buClr>
                <a:schemeClr val="lt1"/>
              </a:buClr>
              <a:buSzPct val="100000"/>
              <a:buNone/>
              <a:defRPr sz="3600" b="1">
                <a:solidFill>
                  <a:schemeClr val="lt1"/>
                </a:solidFill>
              </a:defRPr>
            </a:lvl6pPr>
            <a:lvl7pPr lvl="6">
              <a:spcBef>
                <a:spcPts val="0"/>
              </a:spcBef>
              <a:buClr>
                <a:schemeClr val="lt1"/>
              </a:buClr>
              <a:buSzPct val="100000"/>
              <a:buNone/>
              <a:defRPr sz="3600" b="1">
                <a:solidFill>
                  <a:schemeClr val="lt1"/>
                </a:solidFill>
              </a:defRPr>
            </a:lvl7pPr>
            <a:lvl8pPr lvl="7">
              <a:spcBef>
                <a:spcPts val="0"/>
              </a:spcBef>
              <a:buClr>
                <a:schemeClr val="lt1"/>
              </a:buClr>
              <a:buSzPct val="100000"/>
              <a:buNone/>
              <a:defRPr sz="3600" b="1">
                <a:solidFill>
                  <a:schemeClr val="lt1"/>
                </a:solidFill>
              </a:defRPr>
            </a:lvl8pPr>
            <a:lvl9pPr lvl="8">
              <a:spcBef>
                <a:spcPts val="0"/>
              </a:spcBef>
              <a:buClr>
                <a:schemeClr val="lt1"/>
              </a:buClr>
              <a:buSzPct val="100000"/>
              <a:buNone/>
              <a:defRPr sz="3600" b="1">
                <a:solidFill>
                  <a:schemeClr val="lt1"/>
                </a:solidFill>
              </a:defRPr>
            </a:lvl9pPr>
          </a:lstStyle>
          <a:p>
            <a:endParaRPr/>
          </a:p>
        </p:txBody>
      </p:sp>
      <p:sp>
        <p:nvSpPr>
          <p:cNvPr id="7" name="Shape 7"/>
          <p:cNvSpPr txBox="1">
            <a:spLocks noGrp="1"/>
          </p:cNvSpPr>
          <p:nvPr>
            <p:ph type="body" idx="1"/>
          </p:nvPr>
        </p:nvSpPr>
        <p:spPr>
          <a:xfrm>
            <a:off x="457200" y="1200150"/>
            <a:ext cx="8229600" cy="3725700"/>
          </a:xfrm>
          <a:prstGeom prst="rect">
            <a:avLst/>
          </a:prstGeom>
          <a:noFill/>
          <a:ln>
            <a:noFill/>
          </a:ln>
        </p:spPr>
        <p:txBody>
          <a:bodyPr wrap="square" lIns="91425" tIns="91425" rIns="91425" bIns="91425" anchor="t" anchorCtr="0"/>
          <a:lstStyle>
            <a:lvl1pPr lvl="0">
              <a:spcBef>
                <a:spcPts val="600"/>
              </a:spcBef>
              <a:buClr>
                <a:schemeClr val="dk1"/>
              </a:buClr>
              <a:buSzPct val="100000"/>
              <a:buChar char="●"/>
              <a:defRPr sz="3000">
                <a:solidFill>
                  <a:schemeClr val="dk1"/>
                </a:solidFill>
              </a:defRPr>
            </a:lvl1pPr>
            <a:lvl2pPr lvl="1">
              <a:spcBef>
                <a:spcPts val="480"/>
              </a:spcBef>
              <a:buClr>
                <a:schemeClr val="dk1"/>
              </a:buClr>
              <a:buSzPct val="100000"/>
              <a:buChar char="○"/>
              <a:defRPr sz="2400">
                <a:solidFill>
                  <a:schemeClr val="dk1"/>
                </a:solidFill>
              </a:defRPr>
            </a:lvl2pPr>
            <a:lvl3pPr lvl="2">
              <a:spcBef>
                <a:spcPts val="480"/>
              </a:spcBef>
              <a:buClr>
                <a:schemeClr val="dk1"/>
              </a:buClr>
              <a:buSzPct val="100000"/>
              <a:buChar char="■"/>
              <a:defRPr sz="2400">
                <a:solidFill>
                  <a:schemeClr val="dk1"/>
                </a:solidFill>
              </a:defRPr>
            </a:lvl3pPr>
            <a:lvl4pPr lvl="3">
              <a:spcBef>
                <a:spcPts val="360"/>
              </a:spcBef>
              <a:buClr>
                <a:schemeClr val="dk1"/>
              </a:buClr>
              <a:buSzPct val="100000"/>
              <a:buChar char="●"/>
              <a:defRPr sz="1800">
                <a:solidFill>
                  <a:schemeClr val="dk1"/>
                </a:solidFill>
              </a:defRPr>
            </a:lvl4pPr>
            <a:lvl5pPr lvl="4">
              <a:spcBef>
                <a:spcPts val="360"/>
              </a:spcBef>
              <a:buClr>
                <a:schemeClr val="dk1"/>
              </a:buClr>
              <a:buSzPct val="100000"/>
              <a:buChar char="○"/>
              <a:defRPr sz="1800">
                <a:solidFill>
                  <a:schemeClr val="dk1"/>
                </a:solidFill>
              </a:defRPr>
            </a:lvl5pPr>
            <a:lvl6pPr lvl="5">
              <a:spcBef>
                <a:spcPts val="360"/>
              </a:spcBef>
              <a:buClr>
                <a:schemeClr val="dk1"/>
              </a:buClr>
              <a:buSzPct val="100000"/>
              <a:buChar char="■"/>
              <a:defRPr sz="1800">
                <a:solidFill>
                  <a:schemeClr val="dk1"/>
                </a:solidFill>
              </a:defRPr>
            </a:lvl6pPr>
            <a:lvl7pPr lvl="6">
              <a:spcBef>
                <a:spcPts val="360"/>
              </a:spcBef>
              <a:buClr>
                <a:schemeClr val="dk1"/>
              </a:buClr>
              <a:buSzPct val="100000"/>
              <a:buChar char="●"/>
              <a:defRPr sz="1800">
                <a:solidFill>
                  <a:schemeClr val="dk1"/>
                </a:solidFill>
              </a:defRPr>
            </a:lvl7pPr>
            <a:lvl8pPr lvl="7">
              <a:spcBef>
                <a:spcPts val="360"/>
              </a:spcBef>
              <a:buClr>
                <a:schemeClr val="dk1"/>
              </a:buClr>
              <a:buSzPct val="100000"/>
              <a:buChar char="○"/>
              <a:defRPr sz="1800">
                <a:solidFill>
                  <a:schemeClr val="dk1"/>
                </a:solidFill>
              </a:defRPr>
            </a:lvl8pPr>
            <a:lvl9pPr lvl="8">
              <a:spcBef>
                <a:spcPts val="360"/>
              </a:spcBef>
              <a:buClr>
                <a:schemeClr val="dk1"/>
              </a:buClr>
              <a:buSzPct val="100000"/>
              <a:buChar char="■"/>
              <a:defRPr sz="1800">
                <a:solidFill>
                  <a:schemeClr val="dk1"/>
                </a:solidFill>
              </a:defRPr>
            </a:lvl9pPr>
          </a:lstStyle>
          <a:p>
            <a:endParaRPr/>
          </a:p>
        </p:txBody>
      </p:sp>
      <p:sp>
        <p:nvSpPr>
          <p:cNvPr id="8" name="Shape 8"/>
          <p:cNvSpPr txBox="1">
            <a:spLocks noGrp="1"/>
          </p:cNvSpPr>
          <p:nvPr>
            <p:ph type="sldNum" idx="12"/>
          </p:nvPr>
        </p:nvSpPr>
        <p:spPr>
          <a:xfrm>
            <a:off x="8556791" y="4749851"/>
            <a:ext cx="548700" cy="393600"/>
          </a:xfrm>
          <a:prstGeom prst="rect">
            <a:avLst/>
          </a:prstGeom>
          <a:noFill/>
          <a:ln>
            <a:noFill/>
          </a:ln>
        </p:spPr>
        <p:txBody>
          <a:bodyPr wrap="square" lIns="91425" tIns="91425" rIns="91425" bIns="91425" anchor="ctr" anchorCtr="0">
            <a:noAutofit/>
          </a:bodyPr>
          <a:lstStyle/>
          <a:p>
            <a:pPr lvl="0" algn="r">
              <a:spcBef>
                <a:spcPts val="0"/>
              </a:spcBef>
              <a:buNone/>
            </a:pPr>
            <a:fld id="{00000000-1234-1234-1234-123412341234}" type="slidenum">
              <a:rPr lang="en" sz="1300">
                <a:solidFill>
                  <a:schemeClr val="dk2"/>
                </a:solidFill>
              </a:rPr>
              <a:t>‹#›</a:t>
            </a:fld>
            <a:endParaRPr lang="en" sz="13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de.ca.gov/re/c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Shape 44"/>
          <p:cNvSpPr txBox="1">
            <a:spLocks noGrp="1"/>
          </p:cNvSpPr>
          <p:nvPr>
            <p:ph type="ctrTitle"/>
          </p:nvPr>
        </p:nvSpPr>
        <p:spPr>
          <a:xfrm>
            <a:off x="279825" y="1867775"/>
            <a:ext cx="8714700" cy="1648800"/>
          </a:xfrm>
          <a:prstGeom prst="rect">
            <a:avLst/>
          </a:prstGeom>
        </p:spPr>
        <p:txBody>
          <a:bodyPr wrap="square" lIns="91425" tIns="91425" rIns="91425" bIns="91425" anchor="b" anchorCtr="0">
            <a:noAutofit/>
          </a:bodyPr>
          <a:lstStyle/>
          <a:p>
            <a:pPr lvl="0">
              <a:spcBef>
                <a:spcPts val="0"/>
              </a:spcBef>
              <a:buNone/>
            </a:pPr>
            <a:r>
              <a:rPr lang="en" sz="6000"/>
              <a:t>Language Academy</a:t>
            </a:r>
          </a:p>
        </p:txBody>
      </p:sp>
      <p:sp>
        <p:nvSpPr>
          <p:cNvPr id="45" name="Shape 45"/>
          <p:cNvSpPr txBox="1">
            <a:spLocks noGrp="1"/>
          </p:cNvSpPr>
          <p:nvPr>
            <p:ph type="subTitle" idx="1"/>
          </p:nvPr>
        </p:nvSpPr>
        <p:spPr>
          <a:xfrm>
            <a:off x="685800" y="3627027"/>
            <a:ext cx="7772400" cy="774300"/>
          </a:xfrm>
          <a:prstGeom prst="rect">
            <a:avLst/>
          </a:prstGeom>
        </p:spPr>
        <p:txBody>
          <a:bodyPr wrap="square" lIns="91425" tIns="91425" rIns="91425" bIns="91425" anchor="t" anchorCtr="0">
            <a:noAutofit/>
          </a:bodyPr>
          <a:lstStyle/>
          <a:p>
            <a:pPr lvl="0">
              <a:spcBef>
                <a:spcPts val="0"/>
              </a:spcBef>
              <a:buNone/>
            </a:pPr>
            <a:r>
              <a:rPr lang="en"/>
              <a:t>Title I Parent Meeting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205978"/>
            <a:ext cx="8229600" cy="857400"/>
          </a:xfrm>
          <a:prstGeom prst="rect">
            <a:avLst/>
          </a:prstGeom>
        </p:spPr>
        <p:txBody>
          <a:bodyPr wrap="square" lIns="91425" tIns="91425" rIns="91425" bIns="91425" anchor="b" anchorCtr="0">
            <a:noAutofit/>
          </a:bodyPr>
          <a:lstStyle/>
          <a:p>
            <a:pPr lvl="0">
              <a:spcBef>
                <a:spcPts val="0"/>
              </a:spcBef>
              <a:buNone/>
            </a:pPr>
            <a:r>
              <a:rPr lang="en"/>
              <a:t>What is Title I?</a:t>
            </a:r>
          </a:p>
        </p:txBody>
      </p:sp>
      <p:sp>
        <p:nvSpPr>
          <p:cNvPr id="51" name="Shape 51"/>
          <p:cNvSpPr txBox="1">
            <a:spLocks noGrp="1"/>
          </p:cNvSpPr>
          <p:nvPr>
            <p:ph type="body" idx="1"/>
          </p:nvPr>
        </p:nvSpPr>
        <p:spPr>
          <a:xfrm>
            <a:off x="425050" y="1200150"/>
            <a:ext cx="8229600" cy="3725700"/>
          </a:xfrm>
          <a:prstGeom prst="rect">
            <a:avLst/>
          </a:prstGeom>
        </p:spPr>
        <p:txBody>
          <a:bodyPr wrap="square" lIns="91425" tIns="91425" rIns="91425" bIns="91425" anchor="t" anchorCtr="0">
            <a:noAutofit/>
          </a:bodyPr>
          <a:lstStyle/>
          <a:p>
            <a:pPr lvl="0" rtl="0">
              <a:spcBef>
                <a:spcPts val="0"/>
              </a:spcBef>
              <a:buNone/>
            </a:pPr>
            <a:r>
              <a:rPr lang="en" sz="2400"/>
              <a:t>The Elementary and Secondary Education Act of 1965 established the following: </a:t>
            </a:r>
          </a:p>
          <a:p>
            <a:pPr marL="914400" lvl="0" indent="-355600" rtl="0">
              <a:spcBef>
                <a:spcPts val="0"/>
              </a:spcBef>
              <a:buSzPct val="100000"/>
            </a:pPr>
            <a:r>
              <a:rPr lang="en" sz="2000"/>
              <a:t>All children should have fair and equal access to a high-quality education </a:t>
            </a:r>
          </a:p>
          <a:p>
            <a:pPr marL="914400" lvl="0" indent="-355600" rtl="0">
              <a:spcBef>
                <a:spcPts val="0"/>
              </a:spcBef>
              <a:buSzPct val="100000"/>
            </a:pPr>
            <a:r>
              <a:rPr lang="en" sz="2000"/>
              <a:t>All children should have the opportunity to be proficient in state academic achievement standards. </a:t>
            </a:r>
          </a:p>
          <a:p>
            <a:pPr marL="914400" lvl="0" indent="-355600" rtl="0">
              <a:spcBef>
                <a:spcPts val="0"/>
              </a:spcBef>
              <a:buSzPct val="100000"/>
            </a:pPr>
            <a:r>
              <a:rPr lang="en" sz="2000"/>
              <a:t>Title I schools are identified by the percentage of students who are at or below a specific socioeconomic level.</a:t>
            </a:r>
          </a:p>
          <a:p>
            <a:pPr marL="914400" lvl="0" indent="-355600" rtl="0">
              <a:spcBef>
                <a:spcPts val="0"/>
              </a:spcBef>
              <a:buSzPct val="100000"/>
            </a:pPr>
            <a:r>
              <a:rPr lang="en" sz="2000"/>
              <a:t>Title I schools qualify to receive additional federal funding under this act.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457200" y="96450"/>
            <a:ext cx="8229600" cy="966900"/>
          </a:xfrm>
          <a:prstGeom prst="rect">
            <a:avLst/>
          </a:prstGeom>
        </p:spPr>
        <p:txBody>
          <a:bodyPr wrap="square" lIns="91425" tIns="91425" rIns="91425" bIns="91425" anchor="b" anchorCtr="0">
            <a:noAutofit/>
          </a:bodyPr>
          <a:lstStyle/>
          <a:p>
            <a:pPr lvl="0" rtl="0">
              <a:spcBef>
                <a:spcPts val="0"/>
              </a:spcBef>
              <a:buNone/>
            </a:pPr>
            <a:r>
              <a:rPr lang="en" sz="3400"/>
              <a:t>What requirements are there for </a:t>
            </a:r>
          </a:p>
          <a:p>
            <a:pPr lvl="0">
              <a:spcBef>
                <a:spcPts val="0"/>
              </a:spcBef>
              <a:buNone/>
            </a:pPr>
            <a:r>
              <a:rPr lang="en" sz="3400"/>
              <a:t>Title I schools?</a:t>
            </a:r>
          </a:p>
        </p:txBody>
      </p:sp>
      <p:sp>
        <p:nvSpPr>
          <p:cNvPr id="57" name="Shape 57"/>
          <p:cNvSpPr txBox="1">
            <a:spLocks noGrp="1"/>
          </p:cNvSpPr>
          <p:nvPr>
            <p:ph type="body" idx="1"/>
          </p:nvPr>
        </p:nvSpPr>
        <p:spPr>
          <a:xfrm>
            <a:off x="457200" y="1200150"/>
            <a:ext cx="8229600" cy="3863100"/>
          </a:xfrm>
          <a:prstGeom prst="rect">
            <a:avLst/>
          </a:prstGeom>
        </p:spPr>
        <p:txBody>
          <a:bodyPr wrap="square" lIns="91425" tIns="91425" rIns="91425" bIns="91425" anchor="t" anchorCtr="0">
            <a:noAutofit/>
          </a:bodyPr>
          <a:lstStyle/>
          <a:p>
            <a:pPr marL="457200" lvl="0" indent="-355600" rtl="0">
              <a:spcBef>
                <a:spcPts val="0"/>
              </a:spcBef>
              <a:buSzPct val="100000"/>
              <a:buAutoNum type="arabicPeriod"/>
            </a:pPr>
            <a:r>
              <a:rPr lang="en" sz="2000"/>
              <a:t>To maintain a highly qualified staff that is dedicated to providing students with an excellent education.</a:t>
            </a:r>
          </a:p>
          <a:p>
            <a:pPr marL="457200" lvl="0" indent="-355600" rtl="0">
              <a:spcBef>
                <a:spcPts val="0"/>
              </a:spcBef>
              <a:buSzPct val="100000"/>
              <a:buAutoNum type="arabicPeriod"/>
            </a:pPr>
            <a:r>
              <a:rPr lang="en" sz="2000"/>
              <a:t>To work with our parents and guardians to conduct an annual review of our Parent Involvement Policy, and to revise it as necessary</a:t>
            </a:r>
          </a:p>
          <a:p>
            <a:pPr marL="457200" lvl="0" indent="-355600" rtl="0">
              <a:spcBef>
                <a:spcPts val="0"/>
              </a:spcBef>
              <a:buSzPct val="100000"/>
              <a:buAutoNum type="arabicPeriod"/>
            </a:pPr>
            <a:r>
              <a:rPr lang="en" sz="2000"/>
              <a:t>To work with our parents and guardians to conduct an annual review of our Parent/Student/Teacher compact, and to revise it as necessary</a:t>
            </a:r>
          </a:p>
          <a:p>
            <a:pPr marL="457200" lvl="0" indent="-355600" rtl="0">
              <a:spcBef>
                <a:spcPts val="0"/>
              </a:spcBef>
              <a:buSzPct val="100000"/>
              <a:buAutoNum type="arabicPeriod"/>
            </a:pPr>
            <a:r>
              <a:rPr lang="en" sz="2000"/>
              <a:t>To develop an annual Single Plan for Student Achievement which identifies how we support students </a:t>
            </a:r>
          </a:p>
          <a:p>
            <a:pPr marL="457200" lvl="0" indent="-355600">
              <a:spcBef>
                <a:spcPts val="0"/>
              </a:spcBef>
              <a:buSzPct val="100000"/>
              <a:buAutoNum type="arabicPeriod"/>
            </a:pPr>
            <a:r>
              <a:rPr lang="en" sz="2000"/>
              <a:t>To communicate with parents effectively, and to give required notifications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297350" y="205975"/>
            <a:ext cx="8583300" cy="857400"/>
          </a:xfrm>
          <a:prstGeom prst="rect">
            <a:avLst/>
          </a:prstGeom>
        </p:spPr>
        <p:txBody>
          <a:bodyPr wrap="square" lIns="91425" tIns="91425" rIns="91425" bIns="91425" anchor="b" anchorCtr="0">
            <a:noAutofit/>
          </a:bodyPr>
          <a:lstStyle/>
          <a:p>
            <a:pPr lvl="0">
              <a:spcBef>
                <a:spcPts val="0"/>
              </a:spcBef>
              <a:buNone/>
            </a:pPr>
            <a:r>
              <a:rPr lang="en"/>
              <a:t>How Our School Spends Title I Money</a:t>
            </a:r>
          </a:p>
        </p:txBody>
      </p:sp>
      <p:sp>
        <p:nvSpPr>
          <p:cNvPr id="63" name="Shape 63"/>
          <p:cNvSpPr txBox="1">
            <a:spLocks noGrp="1"/>
          </p:cNvSpPr>
          <p:nvPr>
            <p:ph type="body" idx="1"/>
          </p:nvPr>
        </p:nvSpPr>
        <p:spPr>
          <a:xfrm>
            <a:off x="457200" y="1200150"/>
            <a:ext cx="8229600" cy="3725700"/>
          </a:xfrm>
          <a:prstGeom prst="rect">
            <a:avLst/>
          </a:prstGeom>
        </p:spPr>
        <p:txBody>
          <a:bodyPr wrap="square" lIns="91425" tIns="91425" rIns="91425" bIns="91425" anchor="t" anchorCtr="0">
            <a:noAutofit/>
          </a:bodyPr>
          <a:lstStyle/>
          <a:p>
            <a:pPr marL="457200" lvl="0" indent="-381000" rtl="0">
              <a:spcBef>
                <a:spcPts val="0"/>
              </a:spcBef>
              <a:buSzPct val="100000"/>
              <a:buAutoNum type="arabicPeriod"/>
            </a:pPr>
            <a:r>
              <a:rPr lang="en" sz="2400"/>
              <a:t>Parent Involvement </a:t>
            </a:r>
          </a:p>
          <a:p>
            <a:pPr marL="1828800" lvl="0" indent="-342900" rtl="0">
              <a:spcBef>
                <a:spcPts val="0"/>
              </a:spcBef>
              <a:buSzPct val="100000"/>
            </a:pPr>
            <a:r>
              <a:rPr lang="en" sz="1800"/>
              <a:t>Parent Education Opportunities to deepen understanding of DL Programs,</a:t>
            </a:r>
          </a:p>
          <a:p>
            <a:pPr marL="1828800" lvl="0" indent="-342900" rtl="0">
              <a:spcBef>
                <a:spcPts val="0"/>
              </a:spcBef>
              <a:buSzPct val="100000"/>
            </a:pPr>
            <a:r>
              <a:rPr lang="en" sz="1800"/>
              <a:t>Supporting Parents to attend events (babysitting, transportation, refreshments)</a:t>
            </a:r>
          </a:p>
          <a:p>
            <a:pPr lvl="0" rtl="0">
              <a:spcBef>
                <a:spcPts val="0"/>
              </a:spcBef>
              <a:buNone/>
            </a:pPr>
            <a:endParaRPr sz="1800"/>
          </a:p>
          <a:p>
            <a:pPr marL="457200" lvl="0" indent="-381000" rtl="0">
              <a:spcBef>
                <a:spcPts val="0"/>
              </a:spcBef>
              <a:buSzPct val="100000"/>
              <a:buAutoNum type="arabicPeriod"/>
            </a:pPr>
            <a:r>
              <a:rPr lang="en" sz="2400"/>
              <a:t>Academic Support</a:t>
            </a:r>
          </a:p>
          <a:p>
            <a:pPr marL="1828800" lvl="3" indent="-228600" rtl="0">
              <a:spcBef>
                <a:spcPts val="0"/>
              </a:spcBef>
            </a:pPr>
            <a:r>
              <a:rPr lang="en"/>
              <a:t>CCCS standards-based supplemental curriculum</a:t>
            </a:r>
          </a:p>
          <a:p>
            <a:pPr marL="1828800" lvl="3" indent="-228600" rtl="0">
              <a:spcBef>
                <a:spcPts val="0"/>
              </a:spcBef>
            </a:pPr>
            <a:r>
              <a:rPr lang="en"/>
              <a:t>Support staff to reinforce and expand on learning opportunites</a:t>
            </a:r>
          </a:p>
          <a:p>
            <a:pPr marL="1371600" lvl="0" indent="0">
              <a:spcBef>
                <a:spcPts val="0"/>
              </a:spcBef>
              <a:buNone/>
            </a:pPr>
            <a:endParaRPr sz="2400">
              <a:highlight>
                <a:srgbClr val="FFFF00"/>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05978"/>
            <a:ext cx="8229600" cy="857400"/>
          </a:xfrm>
          <a:prstGeom prst="rect">
            <a:avLst/>
          </a:prstGeom>
        </p:spPr>
        <p:txBody>
          <a:bodyPr wrap="square" lIns="91425" tIns="91425" rIns="91425" bIns="91425" anchor="b" anchorCtr="0">
            <a:noAutofit/>
          </a:bodyPr>
          <a:lstStyle/>
          <a:p>
            <a:pPr lvl="0">
              <a:spcBef>
                <a:spcPts val="0"/>
              </a:spcBef>
              <a:buNone/>
            </a:pPr>
            <a:r>
              <a:rPr lang="en"/>
              <a:t>What will my child learn this year?</a:t>
            </a:r>
          </a:p>
        </p:txBody>
      </p:sp>
      <p:sp>
        <p:nvSpPr>
          <p:cNvPr id="69" name="Shape 69"/>
          <p:cNvSpPr txBox="1">
            <a:spLocks noGrp="1"/>
          </p:cNvSpPr>
          <p:nvPr>
            <p:ph type="body" idx="1"/>
          </p:nvPr>
        </p:nvSpPr>
        <p:spPr>
          <a:xfrm>
            <a:off x="457200" y="1200150"/>
            <a:ext cx="8229600" cy="3725700"/>
          </a:xfrm>
          <a:prstGeom prst="rect">
            <a:avLst/>
          </a:prstGeom>
        </p:spPr>
        <p:txBody>
          <a:bodyPr wrap="square" lIns="91425" tIns="91425" rIns="91425" bIns="91425" anchor="t" anchorCtr="0">
            <a:noAutofit/>
          </a:bodyPr>
          <a:lstStyle/>
          <a:p>
            <a:pPr marL="457200" lvl="0" indent="-400050" rtl="0">
              <a:spcBef>
                <a:spcPts val="0"/>
              </a:spcBef>
              <a:buSzPct val="100000"/>
            </a:pPr>
            <a:r>
              <a:rPr lang="en" sz="2700"/>
              <a:t>In our 1:1, blended learning environment, all students will work toward mastery of their grade level standards. </a:t>
            </a:r>
          </a:p>
          <a:p>
            <a:pPr lvl="0" rtl="0">
              <a:spcBef>
                <a:spcPts val="0"/>
              </a:spcBef>
              <a:buNone/>
            </a:pPr>
            <a:endParaRPr sz="2700"/>
          </a:p>
          <a:p>
            <a:pPr marL="457200" lvl="0" indent="-400050" rtl="0">
              <a:spcBef>
                <a:spcPts val="0"/>
              </a:spcBef>
              <a:buSzPct val="100000"/>
            </a:pPr>
            <a:r>
              <a:rPr lang="en" sz="2700"/>
              <a:t>The California Common Core Standards for all grade levels can be found at:</a:t>
            </a:r>
          </a:p>
          <a:p>
            <a:pPr marL="1828800" lvl="0" indent="0" rtl="0">
              <a:spcBef>
                <a:spcPts val="0"/>
              </a:spcBef>
              <a:buNone/>
            </a:pPr>
            <a:r>
              <a:rPr lang="en" sz="2700" u="sng">
                <a:solidFill>
                  <a:schemeClr val="hlink"/>
                </a:solidFill>
                <a:hlinkClick r:id="rId3"/>
              </a:rPr>
              <a:t>http://www.cde.ca.gov/re/cc/</a:t>
            </a:r>
          </a:p>
          <a:p>
            <a:pPr marL="1828800" lvl="0" indent="0">
              <a:spcBef>
                <a:spcPts val="0"/>
              </a:spcBef>
              <a:buNone/>
            </a:pPr>
            <a:endParaRPr sz="27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205978"/>
            <a:ext cx="8229600" cy="857400"/>
          </a:xfrm>
          <a:prstGeom prst="rect">
            <a:avLst/>
          </a:prstGeom>
        </p:spPr>
        <p:txBody>
          <a:bodyPr wrap="square" lIns="91425" tIns="91425" rIns="91425" bIns="91425" anchor="b" anchorCtr="0">
            <a:noAutofit/>
          </a:bodyPr>
          <a:lstStyle/>
          <a:p>
            <a:pPr lvl="0">
              <a:spcBef>
                <a:spcPts val="0"/>
              </a:spcBef>
              <a:buNone/>
            </a:pPr>
            <a:r>
              <a:rPr lang="en"/>
              <a:t>Assessments</a:t>
            </a:r>
          </a:p>
        </p:txBody>
      </p:sp>
      <p:sp>
        <p:nvSpPr>
          <p:cNvPr id="75" name="Shape 75"/>
          <p:cNvSpPr txBox="1">
            <a:spLocks noGrp="1"/>
          </p:cNvSpPr>
          <p:nvPr>
            <p:ph type="body" idx="1"/>
          </p:nvPr>
        </p:nvSpPr>
        <p:spPr>
          <a:xfrm>
            <a:off x="337550" y="1200150"/>
            <a:ext cx="8494800" cy="3725700"/>
          </a:xfrm>
          <a:prstGeom prst="rect">
            <a:avLst/>
          </a:prstGeom>
        </p:spPr>
        <p:txBody>
          <a:bodyPr wrap="square" lIns="91425" tIns="91425" rIns="91425" bIns="91425" anchor="t" anchorCtr="0">
            <a:noAutofit/>
          </a:bodyPr>
          <a:lstStyle/>
          <a:p>
            <a:pPr lvl="0" rtl="0">
              <a:spcBef>
                <a:spcPts val="0"/>
              </a:spcBef>
              <a:buNone/>
            </a:pPr>
            <a:r>
              <a:rPr lang="en" sz="2400"/>
              <a:t>Formative:</a:t>
            </a:r>
          </a:p>
          <a:p>
            <a:pPr marL="914400" lvl="0" indent="-342900" rtl="0">
              <a:spcBef>
                <a:spcPts val="0"/>
              </a:spcBef>
              <a:buSzPct val="100000"/>
            </a:pPr>
            <a:r>
              <a:rPr lang="en" sz="1800"/>
              <a:t>Teacher check students’ understanding of their learning throughout the school day and week.We use this information to decide what to do next.</a:t>
            </a:r>
          </a:p>
          <a:p>
            <a:pPr lvl="0" rtl="0">
              <a:spcBef>
                <a:spcPts val="0"/>
              </a:spcBef>
              <a:buNone/>
            </a:pPr>
            <a:r>
              <a:rPr lang="en" sz="2400"/>
              <a:t>Summative</a:t>
            </a:r>
          </a:p>
          <a:p>
            <a:pPr marL="914400" lvl="0" indent="-342900" rtl="0">
              <a:spcBef>
                <a:spcPts val="0"/>
              </a:spcBef>
              <a:buSzPct val="100000"/>
            </a:pPr>
            <a:r>
              <a:rPr lang="en" sz="1800"/>
              <a:t>Chapter tests, unit tests, and District Benchmark exams provide more comprehensive information on students’ overall progress.</a:t>
            </a:r>
          </a:p>
          <a:p>
            <a:pPr lvl="0" rtl="0">
              <a:spcBef>
                <a:spcPts val="0"/>
              </a:spcBef>
              <a:buNone/>
            </a:pPr>
            <a:r>
              <a:rPr lang="en" sz="2400"/>
              <a:t>State tests</a:t>
            </a:r>
          </a:p>
          <a:p>
            <a:pPr marL="914400" lvl="0" indent="-342900">
              <a:spcBef>
                <a:spcPts val="0"/>
              </a:spcBef>
              <a:buSzPct val="100000"/>
            </a:pPr>
            <a:r>
              <a:rPr lang="en" sz="1800"/>
              <a:t>CVUSD students in grades 3-8 complete CAASPP exams each spring. One of these exams, the Smarter Balanced assessment, is a computer-based assessment that was given last spring for the first time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25" y="205975"/>
            <a:ext cx="9144000" cy="1514100"/>
          </a:xfrm>
          <a:prstGeom prst="rect">
            <a:avLst/>
          </a:prstGeom>
        </p:spPr>
        <p:txBody>
          <a:bodyPr wrap="square" lIns="91425" tIns="91425" rIns="91425" bIns="91425" anchor="b" anchorCtr="0">
            <a:noAutofit/>
          </a:bodyPr>
          <a:lstStyle/>
          <a:p>
            <a:pPr lvl="0" algn="ctr">
              <a:spcBef>
                <a:spcPts val="0"/>
              </a:spcBef>
              <a:buNone/>
            </a:pPr>
            <a:r>
              <a:rPr lang="en" sz="4800"/>
              <a:t>YOU</a:t>
            </a:r>
            <a:r>
              <a:rPr lang="en"/>
              <a:t> Have the RIGHT to be INVOLVED, </a:t>
            </a:r>
            <a:r>
              <a:rPr lang="en">
                <a:solidFill>
                  <a:srgbClr val="2388DB"/>
                </a:solidFill>
              </a:rPr>
              <a:t>a</a:t>
            </a:r>
            <a:r>
              <a:rPr lang="en">
                <a:solidFill>
                  <a:srgbClr val="3D85C6"/>
                </a:solidFill>
              </a:rPr>
              <a:t>nd WE SUPPORT that RIGHT!!!</a:t>
            </a:r>
          </a:p>
        </p:txBody>
      </p:sp>
      <p:sp>
        <p:nvSpPr>
          <p:cNvPr id="81" name="Shape 81"/>
          <p:cNvSpPr txBox="1">
            <a:spLocks noGrp="1"/>
          </p:cNvSpPr>
          <p:nvPr>
            <p:ph type="body" idx="1"/>
          </p:nvPr>
        </p:nvSpPr>
        <p:spPr>
          <a:xfrm>
            <a:off x="457225" y="1665850"/>
            <a:ext cx="8229600" cy="3260100"/>
          </a:xfrm>
          <a:prstGeom prst="rect">
            <a:avLst/>
          </a:prstGeom>
        </p:spPr>
        <p:txBody>
          <a:bodyPr wrap="square" lIns="91425" tIns="91425" rIns="91425" bIns="91425" anchor="t" anchorCtr="0">
            <a:noAutofit/>
          </a:bodyPr>
          <a:lstStyle/>
          <a:p>
            <a:pPr lvl="0" rtl="0">
              <a:spcBef>
                <a:spcPts val="0"/>
              </a:spcBef>
              <a:buNone/>
            </a:pPr>
            <a:endParaRPr/>
          </a:p>
          <a:p>
            <a:pPr lvl="0" rtl="0">
              <a:spcBef>
                <a:spcPts val="0"/>
              </a:spcBef>
              <a:buNone/>
            </a:pPr>
            <a:endParaRPr/>
          </a:p>
          <a:p>
            <a:pPr marL="4114800" lvl="0" indent="0" rtl="0">
              <a:spcBef>
                <a:spcPts val="0"/>
              </a:spcBef>
              <a:buNone/>
            </a:pPr>
            <a:endParaRPr/>
          </a:p>
          <a:p>
            <a:pPr lvl="0" rtl="0">
              <a:spcBef>
                <a:spcPts val="0"/>
              </a:spcBef>
              <a:buNone/>
            </a:pPr>
            <a:endParaRPr/>
          </a:p>
          <a:p>
            <a:pPr lvl="0">
              <a:spcBef>
                <a:spcPts val="0"/>
              </a:spcBef>
              <a:buNone/>
            </a:pPr>
            <a:endParaRPr/>
          </a:p>
        </p:txBody>
      </p:sp>
      <p:pic>
        <p:nvPicPr>
          <p:cNvPr id="82" name="Shape 82" descr="A parent and child engage in"/>
          <p:cNvPicPr preferRelativeResize="0"/>
          <p:nvPr/>
        </p:nvPicPr>
        <p:blipFill>
          <a:blip r:embed="rId3">
            <a:alphaModFix/>
          </a:blip>
          <a:stretch>
            <a:fillRect/>
          </a:stretch>
        </p:blipFill>
        <p:spPr>
          <a:xfrm>
            <a:off x="661000" y="1635738"/>
            <a:ext cx="3494527" cy="3320326"/>
          </a:xfrm>
          <a:prstGeom prst="rect">
            <a:avLst/>
          </a:prstGeom>
          <a:noFill/>
          <a:ln>
            <a:noFill/>
          </a:ln>
        </p:spPr>
      </p:pic>
      <p:pic>
        <p:nvPicPr>
          <p:cNvPr id="83" name="Shape 83" descr="Parent Approved Mark"/>
          <p:cNvPicPr preferRelativeResize="0"/>
          <p:nvPr/>
        </p:nvPicPr>
        <p:blipFill>
          <a:blip r:embed="rId4">
            <a:alphaModFix/>
          </a:blip>
          <a:stretch>
            <a:fillRect/>
          </a:stretch>
        </p:blipFill>
        <p:spPr>
          <a:xfrm>
            <a:off x="5287225" y="2085249"/>
            <a:ext cx="2451401" cy="22563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457200" y="205975"/>
            <a:ext cx="8229600" cy="951300"/>
          </a:xfrm>
          <a:prstGeom prst="rect">
            <a:avLst/>
          </a:prstGeom>
        </p:spPr>
        <p:txBody>
          <a:bodyPr wrap="square" lIns="91425" tIns="91425" rIns="91425" bIns="91425" anchor="b" anchorCtr="0">
            <a:noAutofit/>
          </a:bodyPr>
          <a:lstStyle/>
          <a:p>
            <a:pPr lvl="0">
              <a:spcBef>
                <a:spcPts val="0"/>
              </a:spcBef>
              <a:buNone/>
            </a:pPr>
            <a:r>
              <a:rPr lang="en"/>
              <a:t>Ways for Parents and Guardians to be involved in our school:</a:t>
            </a:r>
          </a:p>
        </p:txBody>
      </p:sp>
      <p:sp>
        <p:nvSpPr>
          <p:cNvPr id="89" name="Shape 89"/>
          <p:cNvSpPr txBox="1">
            <a:spLocks noGrp="1"/>
          </p:cNvSpPr>
          <p:nvPr>
            <p:ph type="body" idx="1"/>
          </p:nvPr>
        </p:nvSpPr>
        <p:spPr>
          <a:xfrm>
            <a:off x="457200" y="1157275"/>
            <a:ext cx="8229600" cy="3986100"/>
          </a:xfrm>
          <a:prstGeom prst="rect">
            <a:avLst/>
          </a:prstGeom>
        </p:spPr>
        <p:txBody>
          <a:bodyPr wrap="square" lIns="91425" tIns="91425" rIns="91425" bIns="91425" anchor="t" anchorCtr="0">
            <a:noAutofit/>
          </a:bodyPr>
          <a:lstStyle/>
          <a:p>
            <a:pPr marL="457200" lvl="0" indent="-349250" rtl="0">
              <a:spcBef>
                <a:spcPts val="0"/>
              </a:spcBef>
              <a:buSzPct val="100000"/>
            </a:pPr>
            <a:r>
              <a:rPr lang="en" sz="1900"/>
              <a:t>Be present at drop off and pick up times, and report any concerns to a staff member</a:t>
            </a:r>
          </a:p>
          <a:p>
            <a:pPr marL="457200" lvl="0" indent="-349250" rtl="0">
              <a:spcBef>
                <a:spcPts val="0"/>
              </a:spcBef>
              <a:buSzPct val="100000"/>
            </a:pPr>
            <a:r>
              <a:rPr lang="en" sz="1900"/>
              <a:t>Communicate with your child’s teacher</a:t>
            </a:r>
          </a:p>
          <a:p>
            <a:pPr marL="457200" lvl="0" indent="-349250" rtl="0">
              <a:spcBef>
                <a:spcPts val="0"/>
              </a:spcBef>
              <a:buSzPct val="100000"/>
            </a:pPr>
            <a:r>
              <a:rPr lang="en" sz="1900"/>
              <a:t>Attend events such as Coffee with the Principal and Science Night</a:t>
            </a:r>
          </a:p>
          <a:p>
            <a:pPr marL="457200" lvl="0" indent="-349250" rtl="0">
              <a:spcBef>
                <a:spcPts val="0"/>
              </a:spcBef>
              <a:buSzPct val="100000"/>
            </a:pPr>
            <a:r>
              <a:rPr lang="en" sz="1900"/>
              <a:t>Complete Parent Surveys and send them in on time</a:t>
            </a:r>
          </a:p>
          <a:p>
            <a:pPr marL="457200" lvl="0" indent="-349250" rtl="0">
              <a:spcBef>
                <a:spcPts val="0"/>
              </a:spcBef>
              <a:buSzPct val="100000"/>
            </a:pPr>
            <a:r>
              <a:rPr lang="en" sz="1900"/>
              <a:t>Participate in the PTA</a:t>
            </a:r>
          </a:p>
          <a:p>
            <a:pPr marL="457200" lvl="0" indent="-349250" rtl="0">
              <a:spcBef>
                <a:spcPts val="0"/>
              </a:spcBef>
              <a:buSzPct val="100000"/>
            </a:pPr>
            <a:r>
              <a:rPr lang="en" sz="1900"/>
              <a:t>Attend English Learner Advisory Committee (ELAC) meetings</a:t>
            </a:r>
          </a:p>
          <a:p>
            <a:pPr marL="457200" lvl="0" indent="-349250" rtl="0">
              <a:spcBef>
                <a:spcPts val="0"/>
              </a:spcBef>
              <a:buSzPct val="100000"/>
            </a:pPr>
            <a:r>
              <a:rPr lang="en" sz="1900"/>
              <a:t>Run for School Site Council</a:t>
            </a:r>
          </a:p>
          <a:p>
            <a:pPr marL="457200" lvl="0" indent="-349250" rtl="0">
              <a:spcBef>
                <a:spcPts val="0"/>
              </a:spcBef>
              <a:buSzPct val="100000"/>
            </a:pPr>
            <a:r>
              <a:rPr lang="en" sz="1900"/>
              <a:t>Make sure your child eats breakfast every day</a:t>
            </a:r>
          </a:p>
          <a:p>
            <a:pPr marL="457200" lvl="0" indent="-349250" rtl="0">
              <a:spcBef>
                <a:spcPts val="0"/>
              </a:spcBef>
              <a:buSzPct val="100000"/>
            </a:pPr>
            <a:r>
              <a:rPr lang="en" sz="1900"/>
              <a:t>Monitor your child’s progress, and let the teacher know if you have concerns</a:t>
            </a:r>
          </a:p>
          <a:p>
            <a:pPr marL="457200" lvl="0" indent="-349250">
              <a:spcBef>
                <a:spcPts val="0"/>
              </a:spcBef>
              <a:buSzPct val="100000"/>
            </a:pPr>
            <a:r>
              <a:rPr lang="en" sz="1900"/>
              <a:t>Take part in our Parental Involvement Policy revision process beginning in January, 2016 </a:t>
            </a:r>
          </a:p>
        </p:txBody>
      </p:sp>
    </p:spTree>
  </p:cSld>
  <p:clrMapOvr>
    <a:masterClrMapping/>
  </p:clrMapOvr>
</p:sld>
</file>

<file path=ppt/theme/theme1.xml><?xml version="1.0" encoding="utf-8"?>
<a:theme xmlns:a="http://schemas.openxmlformats.org/drawingml/2006/main" name="Biz">
  <a:themeElements>
    <a:clrScheme name="Custom 233">
      <a:dk1>
        <a:srgbClr val="000000"/>
      </a:dk1>
      <a:lt1>
        <a:srgbClr val="FFFFFF"/>
      </a:lt1>
      <a:dk2>
        <a:srgbClr val="2388DB"/>
      </a:dk2>
      <a:lt2>
        <a:srgbClr val="BBD7F8"/>
      </a:lt2>
      <a:accent1>
        <a:srgbClr val="80B606"/>
      </a:accent1>
      <a:accent2>
        <a:srgbClr val="E29F1D"/>
      </a:accent2>
      <a:accent3>
        <a:srgbClr val="1D6FB2"/>
      </a:accent3>
      <a:accent4>
        <a:srgbClr val="3FAC98"/>
      </a:accent4>
      <a:accent5>
        <a:srgbClr val="5B57BB"/>
      </a:accent5>
      <a:accent6>
        <a:srgbClr val="D1505E"/>
      </a:accent6>
      <a:hlink>
        <a:srgbClr val="185DA2"/>
      </a:hlink>
      <a:folHlink>
        <a:srgbClr val="00487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579</Words>
  <Application>Microsoft Office PowerPoint</Application>
  <PresentationFormat>On-screen Show (16:9)</PresentationFormat>
  <Paragraphs>51</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Biz</vt:lpstr>
      <vt:lpstr>Language Academy</vt:lpstr>
      <vt:lpstr>What is Title I?</vt:lpstr>
      <vt:lpstr>What requirements are there for  Title I schools?</vt:lpstr>
      <vt:lpstr>How Our School Spends Title I Money</vt:lpstr>
      <vt:lpstr>What will my child learn this year?</vt:lpstr>
      <vt:lpstr>Assessments</vt:lpstr>
      <vt:lpstr>YOU Have the RIGHT to be INVOLVED, and WE SUPPORT that RIGHT!!!</vt:lpstr>
      <vt:lpstr>Ways for Parents and Guardians to be involved in our school: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Academy</dc:title>
  <dc:creator>Gudino, Linda (BO)</dc:creator>
  <cp:lastModifiedBy>Computer User</cp:lastModifiedBy>
  <cp:revision>1</cp:revision>
  <dcterms:modified xsi:type="dcterms:W3CDTF">2017-10-09T19:05:22Z</dcterms:modified>
</cp:coreProperties>
</file>